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3" r:id="rId4"/>
    <p:sldId id="305" r:id="rId5"/>
    <p:sldId id="301" r:id="rId6"/>
    <p:sldId id="299" r:id="rId7"/>
    <p:sldId id="309" r:id="rId8"/>
    <p:sldId id="311" r:id="rId9"/>
    <p:sldId id="260" r:id="rId10"/>
    <p:sldId id="279" r:id="rId11"/>
    <p:sldId id="312" r:id="rId12"/>
    <p:sldId id="313" r:id="rId13"/>
    <p:sldId id="316" r:id="rId14"/>
    <p:sldId id="315" r:id="rId15"/>
    <p:sldId id="323" r:id="rId16"/>
    <p:sldId id="318" r:id="rId17"/>
    <p:sldId id="324" r:id="rId18"/>
    <p:sldId id="325" r:id="rId19"/>
    <p:sldId id="326" r:id="rId20"/>
    <p:sldId id="327" r:id="rId21"/>
    <p:sldId id="328" r:id="rId22"/>
    <p:sldId id="329" r:id="rId23"/>
    <p:sldId id="331" r:id="rId24"/>
    <p:sldId id="332" r:id="rId25"/>
    <p:sldId id="333" r:id="rId26"/>
    <p:sldId id="334" r:id="rId27"/>
    <p:sldId id="337" r:id="rId28"/>
    <p:sldId id="344" r:id="rId29"/>
    <p:sldId id="347" r:id="rId30"/>
    <p:sldId id="348" r:id="rId31"/>
    <p:sldId id="262" r:id="rId32"/>
    <p:sldId id="350" r:id="rId33"/>
    <p:sldId id="349" r:id="rId34"/>
    <p:sldId id="345" r:id="rId35"/>
    <p:sldId id="340" r:id="rId36"/>
    <p:sldId id="34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245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93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76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559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0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11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97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8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1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915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912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832D-10DE-414E-A079-82D0CD7F0919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450C-9CBB-4B95-A5DE-8B40B2F52A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9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in/url?sa=i&amp;rct=j&amp;q=&amp;esrc=s&amp;source=images&amp;cd=&amp;cad=rja&amp;uact=8&amp;ved=0ahUKEwioyeas3Z7SAhURTY8KHWOzBAkQjRwIBw&amp;url=http://www.theschoolrun.com/what-number-line&amp;bvm=bv.147448319,d.c2I&amp;psig=AFQjCNHp1WB-0zt2YQ7bvljLnYq-7JICmw&amp;ust=1487681924812487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jpeg"/><Relationship Id="rId2" Type="http://schemas.openxmlformats.org/officeDocument/2006/relationships/hyperlink" Target="https://www.google.co.in/url?sa=i&amp;rct=j&amp;q=&amp;esrc=s&amp;source=images&amp;cd=&amp;cad=rja&amp;uact=8&amp;ved=0ahUKEwioyeas3Z7SAhURTY8KHWOzBAkQjRwIBw&amp;url=http://www.theschoolrun.com/what-number-line&amp;bvm=bv.147448319,d.c2I&amp;psig=AFQjCNHp1WB-0zt2YQ7bvljLnYq-7JICmw&amp;ust=14876819248124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6561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Lifestyle changes</a:t>
            </a:r>
            <a:br>
              <a:rPr lang="en-IN" dirty="0" smtClean="0"/>
            </a:br>
            <a:r>
              <a:rPr lang="en-IN" dirty="0" smtClean="0"/>
              <a:t> </a:t>
            </a:r>
            <a:br>
              <a:rPr lang="en-IN" dirty="0" smtClean="0"/>
            </a:br>
            <a:r>
              <a:rPr lang="en-IN" sz="3600" dirty="0" smtClean="0"/>
              <a:t>Cornerstone in PCOS management 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>
                <a:solidFill>
                  <a:schemeClr val="tx1"/>
                </a:solidFill>
              </a:rPr>
              <a:t>Dr.</a:t>
            </a:r>
            <a:r>
              <a:rPr lang="en-IN" dirty="0" smtClean="0">
                <a:solidFill>
                  <a:schemeClr val="tx1"/>
                </a:solidFill>
              </a:rPr>
              <a:t> A V </a:t>
            </a:r>
            <a:r>
              <a:rPr lang="en-IN" dirty="0" err="1" smtClean="0">
                <a:solidFill>
                  <a:schemeClr val="tx1"/>
                </a:solidFill>
              </a:rPr>
              <a:t>Bharathi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sz="1600" dirty="0" err="1" smtClean="0">
                <a:solidFill>
                  <a:schemeClr val="tx1"/>
                </a:solidFill>
              </a:rPr>
              <a:t>Phd</a:t>
            </a:r>
            <a:endParaRPr lang="en-IN" sz="1600" dirty="0" smtClean="0">
              <a:solidFill>
                <a:schemeClr val="tx1"/>
              </a:solidFill>
            </a:endParaRPr>
          </a:p>
          <a:p>
            <a:r>
              <a:rPr lang="en-IN" sz="2400" dirty="0" smtClean="0">
                <a:solidFill>
                  <a:schemeClr val="tx1"/>
                </a:solidFill>
              </a:rPr>
              <a:t>Weight loss consultant 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Low calorie diet with no weight loss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dirty="0"/>
              <a:t> insulin resistance </a:t>
            </a:r>
            <a:endParaRPr lang="en-IN" dirty="0" smtClean="0"/>
          </a:p>
          <a:p>
            <a:pPr lvl="1"/>
            <a:r>
              <a:rPr lang="en-IN" dirty="0" smtClean="0"/>
              <a:t>Fasting insulin </a:t>
            </a:r>
          </a:p>
          <a:p>
            <a:pPr lvl="1"/>
            <a:r>
              <a:rPr lang="en-IN" dirty="0" smtClean="0"/>
              <a:t>Lipid parameters(Total, LDL, cholesterol, triglycerides </a:t>
            </a:r>
          </a:p>
          <a:p>
            <a:pPr lvl="1"/>
            <a:r>
              <a:rPr lang="en-IN" dirty="0" smtClean="0"/>
              <a:t>Weight , abdominal obesity, </a:t>
            </a:r>
          </a:p>
          <a:p>
            <a:pPr lvl="1"/>
            <a:r>
              <a:rPr lang="en-IN" dirty="0" smtClean="0"/>
              <a:t>Total </a:t>
            </a:r>
            <a:r>
              <a:rPr lang="en-IN" dirty="0" err="1" smtClean="0"/>
              <a:t>testestorone</a:t>
            </a:r>
            <a:r>
              <a:rPr lang="en-IN" dirty="0" smtClean="0"/>
              <a:t> </a:t>
            </a:r>
          </a:p>
          <a:p>
            <a:pPr lvl="1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39552" y="537495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err="1"/>
              <a:t>Kazemi</a:t>
            </a:r>
            <a:r>
              <a:rPr lang="en-IN" sz="1200" dirty="0"/>
              <a:t> M., </a:t>
            </a:r>
            <a:r>
              <a:rPr lang="en-IN" sz="1200" dirty="0" err="1"/>
              <a:t>Hadi</a:t>
            </a:r>
            <a:r>
              <a:rPr lang="en-IN" sz="1200" dirty="0"/>
              <a:t> A., Pierson R.A., Lujan M.E., </a:t>
            </a:r>
            <a:r>
              <a:rPr lang="en-IN" sz="1200" dirty="0" err="1"/>
              <a:t>Zello</a:t>
            </a:r>
            <a:r>
              <a:rPr lang="en-IN" sz="1200" dirty="0"/>
              <a:t> G.A., </a:t>
            </a:r>
            <a:r>
              <a:rPr lang="en-IN" sz="1200" dirty="0" err="1"/>
              <a:t>Chilibeck</a:t>
            </a:r>
            <a:r>
              <a:rPr lang="en-IN" sz="1200" dirty="0"/>
              <a:t> P.D. Effects of Dietary </a:t>
            </a:r>
            <a:r>
              <a:rPr lang="en-IN" sz="1200" dirty="0" err="1"/>
              <a:t>Glycemic</a:t>
            </a:r>
            <a:r>
              <a:rPr lang="en-IN" sz="1200" dirty="0"/>
              <a:t> Index and </a:t>
            </a:r>
            <a:r>
              <a:rPr lang="en-IN" sz="1200" dirty="0" err="1"/>
              <a:t>Glycemic</a:t>
            </a:r>
            <a:r>
              <a:rPr lang="en-IN" sz="1200" dirty="0"/>
              <a:t> Load on </a:t>
            </a:r>
            <a:r>
              <a:rPr lang="en-IN" sz="1200" dirty="0" err="1"/>
              <a:t>Cardiometabolic</a:t>
            </a:r>
            <a:r>
              <a:rPr lang="en-IN" sz="1200" dirty="0"/>
              <a:t> and Reproductive Profiles in Women with Polycystic Ovary Syndrome: A Systematic Review and Meta-Analysis of Randomized Controlled Trials. </a:t>
            </a:r>
            <a:r>
              <a:rPr lang="en-IN" sz="1200" i="1" dirty="0"/>
              <a:t>Adv. </a:t>
            </a:r>
            <a:r>
              <a:rPr lang="en-IN" sz="1200" i="1" dirty="0" err="1"/>
              <a:t>Nutr</a:t>
            </a:r>
            <a:r>
              <a:rPr lang="en-IN" sz="1200" i="1" dirty="0"/>
              <a:t>. </a:t>
            </a:r>
            <a:r>
              <a:rPr lang="en-IN" sz="1200" dirty="0"/>
              <a:t>2021;12:161–178. </a:t>
            </a:r>
            <a:r>
              <a:rPr lang="en-IN" sz="1200" dirty="0" err="1"/>
              <a:t>doi</a:t>
            </a:r>
            <a:r>
              <a:rPr lang="en-IN" sz="1200" dirty="0"/>
              <a:t>: 10.1093/advances/nmaa092. </a:t>
            </a:r>
          </a:p>
        </p:txBody>
      </p:sp>
    </p:spTree>
    <p:extLst>
      <p:ext uri="{BB962C8B-B14F-4D97-AF65-F5344CB8AC3E}">
        <p14:creationId xmlns:p14="http://schemas.microsoft.com/office/powerpoint/2010/main" val="19902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Low calorie diet with physical activity  and omega 3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Increased in HDL</a:t>
            </a:r>
          </a:p>
          <a:p>
            <a:r>
              <a:rPr lang="en-IN" dirty="0" smtClean="0"/>
              <a:t>Sex </a:t>
            </a:r>
            <a:r>
              <a:rPr lang="en-IN" dirty="0"/>
              <a:t>hormone binding globulin (SHBG) synthesis, </a:t>
            </a:r>
            <a:endParaRPr lang="en-IN" dirty="0" smtClean="0"/>
          </a:p>
          <a:p>
            <a:r>
              <a:rPr lang="en-IN" dirty="0" smtClean="0"/>
              <a:t>Body fat reduction </a:t>
            </a:r>
          </a:p>
        </p:txBody>
      </p:sp>
    </p:spTree>
    <p:extLst>
      <p:ext uri="{BB962C8B-B14F-4D97-AF65-F5344CB8AC3E}">
        <p14:creationId xmlns:p14="http://schemas.microsoft.com/office/powerpoint/2010/main" val="9802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changes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Soluble </a:t>
            </a:r>
            <a:r>
              <a:rPr lang="en-IN" dirty="0" err="1" smtClean="0"/>
              <a:t>fiber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Short chain fatty acids in the gut</a:t>
            </a:r>
          </a:p>
          <a:p>
            <a:pPr lvl="1"/>
            <a:r>
              <a:rPr lang="en-IN" dirty="0"/>
              <a:t>reduced ghrelin and increased </a:t>
            </a:r>
            <a:r>
              <a:rPr lang="en-IN" dirty="0" smtClean="0"/>
              <a:t>glucagon</a:t>
            </a:r>
          </a:p>
          <a:p>
            <a:r>
              <a:rPr lang="en-IN" dirty="0" smtClean="0"/>
              <a:t>High fructose diet </a:t>
            </a:r>
          </a:p>
          <a:p>
            <a:pPr lvl="1"/>
            <a:r>
              <a:rPr lang="en-IN" dirty="0" err="1" smtClean="0"/>
              <a:t>Aggrevates</a:t>
            </a:r>
            <a:r>
              <a:rPr lang="en-IN" dirty="0" smtClean="0"/>
              <a:t> endocrine changes </a:t>
            </a:r>
          </a:p>
          <a:p>
            <a:pPr lvl="1"/>
            <a:endParaRPr lang="en-IN" dirty="0" smtClean="0"/>
          </a:p>
          <a:p>
            <a:r>
              <a:rPr lang="en-IN" dirty="0" err="1" smtClean="0"/>
              <a:t>Ketogenic</a:t>
            </a:r>
            <a:r>
              <a:rPr lang="en-IN" dirty="0" smtClean="0"/>
              <a:t> diet </a:t>
            </a:r>
          </a:p>
          <a:p>
            <a:pPr lvl="1"/>
            <a:r>
              <a:rPr lang="en-IN" dirty="0" smtClean="0"/>
              <a:t>Weight loss</a:t>
            </a:r>
          </a:p>
          <a:p>
            <a:pPr lvl="1"/>
            <a:r>
              <a:rPr lang="en-IN" dirty="0" smtClean="0"/>
              <a:t>Reduced blood sugars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88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Weight loss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78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Guidelines we follow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Calorie deficit of 500-750 kcal /day</a:t>
            </a:r>
          </a:p>
          <a:p>
            <a:r>
              <a:rPr lang="en-IN" dirty="0" smtClean="0"/>
              <a:t> 300g-500gm weight loss / week</a:t>
            </a:r>
          </a:p>
          <a:p>
            <a:r>
              <a:rPr lang="en-IN" dirty="0" smtClean="0"/>
              <a:t> Stage 1: Modest weight loss of 3-5%</a:t>
            </a:r>
          </a:p>
          <a:p>
            <a:r>
              <a:rPr lang="en-IN" dirty="0" smtClean="0"/>
              <a:t>Cardio based exercise </a:t>
            </a:r>
          </a:p>
          <a:p>
            <a:r>
              <a:rPr lang="en-IN" dirty="0" smtClean="0"/>
              <a:t>Include strength training 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19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guide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Ascertain current lifestyle habits </a:t>
            </a:r>
            <a:endParaRPr lang="en-IN" dirty="0"/>
          </a:p>
          <a:p>
            <a:r>
              <a:rPr lang="en-IN" dirty="0"/>
              <a:t>Evaluate readiness to change</a:t>
            </a:r>
          </a:p>
          <a:p>
            <a:r>
              <a:rPr lang="en-IN" dirty="0"/>
              <a:t>Prescribe a </a:t>
            </a:r>
            <a:r>
              <a:rPr lang="en-IN" dirty="0" smtClean="0"/>
              <a:t>diet – current food habits </a:t>
            </a:r>
            <a:endParaRPr lang="en-IN" dirty="0"/>
          </a:p>
          <a:p>
            <a:r>
              <a:rPr lang="en-IN" dirty="0"/>
              <a:t>Set physical activity goals</a:t>
            </a:r>
          </a:p>
          <a:p>
            <a:r>
              <a:rPr lang="en-IN" dirty="0" smtClean="0"/>
              <a:t>Maintain a diary</a:t>
            </a:r>
            <a:endParaRPr lang="en-IN" dirty="0"/>
          </a:p>
          <a:p>
            <a:r>
              <a:rPr lang="en-IN" dirty="0" smtClean="0"/>
              <a:t>Communication </a:t>
            </a:r>
            <a:endParaRPr lang="en-IN" dirty="0"/>
          </a:p>
          <a:p>
            <a:r>
              <a:rPr lang="en-IN" dirty="0" smtClean="0"/>
              <a:t>Motivate – motivational interview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17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‘Spirit’ of MI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Collaboration </a:t>
            </a:r>
          </a:p>
          <a:p>
            <a:r>
              <a:rPr lang="en-IN" dirty="0" smtClean="0"/>
              <a:t>Acceptance </a:t>
            </a:r>
          </a:p>
          <a:p>
            <a:r>
              <a:rPr lang="en-IN" dirty="0" smtClean="0"/>
              <a:t>Evocation </a:t>
            </a:r>
          </a:p>
          <a:p>
            <a:r>
              <a:rPr lang="en-IN" dirty="0" smtClean="0"/>
              <a:t>Compassion  </a:t>
            </a:r>
          </a:p>
          <a:p>
            <a:endParaRPr lang="en-IN" dirty="0" smtClean="0"/>
          </a:p>
        </p:txBody>
      </p:sp>
      <p:pic>
        <p:nvPicPr>
          <p:cNvPr id="30722" name="Picture 2" descr="Image result for spirit of motivational int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39148" cy="6167446"/>
          </a:xfrm>
          <a:prstGeom prst="rect">
            <a:avLst/>
          </a:prstGeom>
          <a:noFill/>
        </p:spPr>
      </p:pic>
      <p:sp>
        <p:nvSpPr>
          <p:cNvPr id="28674" name="AutoShape 2" descr="Image result for spirit of motivational int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76" name="AutoShape 4" descr="Image result for spirit of motivational int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8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Principles of MI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Express </a:t>
            </a:r>
            <a:r>
              <a:rPr lang="en-IN" dirty="0" smtClean="0"/>
              <a:t>empathy </a:t>
            </a:r>
          </a:p>
          <a:p>
            <a:pPr lvl="0"/>
            <a:r>
              <a:rPr lang="en-IN" dirty="0" smtClean="0"/>
              <a:t>Avoid argument </a:t>
            </a:r>
          </a:p>
          <a:p>
            <a:pPr lvl="0"/>
            <a:r>
              <a:rPr lang="en-IN" dirty="0" smtClean="0"/>
              <a:t>Support self-efficacy </a:t>
            </a:r>
          </a:p>
          <a:p>
            <a:pPr lvl="0"/>
            <a:r>
              <a:rPr lang="en-IN" dirty="0" smtClean="0"/>
              <a:t>Roll with resistance </a:t>
            </a:r>
          </a:p>
          <a:p>
            <a:pPr lvl="0"/>
            <a:r>
              <a:rPr lang="en-IN" dirty="0" smtClean="0"/>
              <a:t>Develop discrepancy.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86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Empathy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Express empathy</a:t>
            </a:r>
          </a:p>
          <a:p>
            <a:pPr lvl="1"/>
            <a:r>
              <a:rPr lang="en-IN" dirty="0" smtClean="0"/>
              <a:t>Listen…listen…listen</a:t>
            </a:r>
          </a:p>
          <a:p>
            <a:pPr lvl="1"/>
            <a:r>
              <a:rPr lang="en-IN" dirty="0" smtClean="0"/>
              <a:t>Respect their feelings  </a:t>
            </a:r>
          </a:p>
          <a:p>
            <a:pPr lvl="1"/>
            <a:r>
              <a:rPr lang="en-IN" dirty="0" smtClean="0"/>
              <a:t>Feel honestly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limited facial disapprovals </a:t>
            </a:r>
          </a:p>
          <a:p>
            <a:pPr lvl="1"/>
            <a:r>
              <a:rPr lang="en-IN" dirty="0" smtClean="0"/>
              <a:t>Less talking</a:t>
            </a:r>
          </a:p>
          <a:p>
            <a:pPr lvl="1"/>
            <a:r>
              <a:rPr lang="en-IN" dirty="0" smtClean="0"/>
              <a:t>Reflective listening </a:t>
            </a:r>
          </a:p>
          <a:p>
            <a:pPr marL="457200" lvl="1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05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Reflective listening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71670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2910" y="1629779"/>
            <a:ext cx="125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Listen 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46050" y="1571612"/>
            <a:ext cx="250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Acknowledge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487299"/>
            <a:ext cx="213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Summarize </a:t>
            </a:r>
            <a:endParaRPr lang="en-I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4558737"/>
            <a:ext cx="2327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Get meaning</a:t>
            </a:r>
            <a:endParaRPr lang="en-I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29322" y="1571612"/>
            <a:ext cx="2713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Get thoughts / </a:t>
            </a:r>
          </a:p>
          <a:p>
            <a:r>
              <a:rPr lang="en-IN" sz="3200" dirty="0" smtClean="0"/>
              <a:t>Beliefs/data</a:t>
            </a:r>
            <a:endParaRPr lang="en-I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4487299"/>
            <a:ext cx="2158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Get feelings</a:t>
            </a:r>
            <a:endParaRPr lang="en-IN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14942" y="18573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928660" y="32138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928926" y="484448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715008" y="477305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14612" y="2143116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I know, I understand</a:t>
            </a:r>
            <a:endParaRPr lang="en-IN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286512" y="507207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You feel, You sound, you look like </a:t>
            </a:r>
            <a:endParaRPr lang="en-IN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286116" y="522447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You </a:t>
            </a:r>
            <a:r>
              <a:rPr lang="en-IN" sz="1600" dirty="0" err="1" smtClean="0"/>
              <a:t>feel_____because</a:t>
            </a:r>
            <a:r>
              <a:rPr lang="en-IN" sz="1600" dirty="0" smtClean="0"/>
              <a:t>____</a:t>
            </a:r>
          </a:p>
          <a:p>
            <a:r>
              <a:rPr lang="en-IN" sz="1600" dirty="0" smtClean="0"/>
              <a:t>You </a:t>
            </a:r>
            <a:r>
              <a:rPr lang="en-IN" sz="1600" dirty="0" err="1" smtClean="0"/>
              <a:t>feel_____when</a:t>
            </a:r>
            <a:r>
              <a:rPr lang="en-IN" sz="1600" dirty="0" smtClean="0"/>
              <a:t>______</a:t>
            </a:r>
          </a:p>
          <a:p>
            <a:r>
              <a:rPr lang="en-IN" sz="1600" dirty="0" smtClean="0"/>
              <a:t>You </a:t>
            </a:r>
            <a:r>
              <a:rPr lang="en-IN" sz="1600" dirty="0" err="1" smtClean="0"/>
              <a:t>feel_____that</a:t>
            </a:r>
            <a:r>
              <a:rPr lang="en-IN" sz="1600" dirty="0" smtClean="0"/>
              <a:t> _______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0655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PCOS - BASICS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Prevalence in India is 11%</a:t>
            </a:r>
          </a:p>
          <a:p>
            <a:r>
              <a:rPr lang="en-IN" dirty="0" smtClean="0"/>
              <a:t>Endocrine disorder</a:t>
            </a:r>
          </a:p>
          <a:p>
            <a:r>
              <a:rPr lang="en-IN" dirty="0" smtClean="0"/>
              <a:t>Metabolic disorder </a:t>
            </a:r>
          </a:p>
          <a:p>
            <a:r>
              <a:rPr lang="en-IN" dirty="0" smtClean="0"/>
              <a:t>Reproductive age women</a:t>
            </a:r>
          </a:p>
          <a:p>
            <a:r>
              <a:rPr lang="en-IN" dirty="0" smtClean="0"/>
              <a:t>Heterogeneous condition </a:t>
            </a:r>
          </a:p>
          <a:p>
            <a:pPr marL="457200" lvl="1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13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Change habits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Identify unhealthy </a:t>
            </a:r>
            <a:r>
              <a:rPr lang="en-IN" dirty="0" smtClean="0"/>
              <a:t>behaviours </a:t>
            </a:r>
          </a:p>
          <a:p>
            <a:r>
              <a:rPr lang="en-IN" dirty="0" smtClean="0"/>
              <a:t>Identify </a:t>
            </a:r>
            <a:r>
              <a:rPr lang="en-IN" dirty="0"/>
              <a:t>barriers to change</a:t>
            </a:r>
          </a:p>
          <a:p>
            <a:r>
              <a:rPr lang="en-IN" dirty="0"/>
              <a:t>Provide suggestions specific to barriers</a:t>
            </a:r>
          </a:p>
          <a:p>
            <a:r>
              <a:rPr lang="en-IN" dirty="0"/>
              <a:t>Provide a step up planner for each modifier. </a:t>
            </a:r>
            <a:endParaRPr lang="en-IN" dirty="0" smtClean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 smtClean="0"/>
              <a:t>Eg</a:t>
            </a:r>
            <a:r>
              <a:rPr lang="en-IN" dirty="0" smtClean="0"/>
              <a:t>: Fried snacks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81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40962" name="Picture 2" descr="http://www.innerdrivestudio.com/assets/innerdrivefitness/userfiles/image/eat-the-rainbow-fruits-veggie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2968625" cy="2760821"/>
          </a:xfrm>
          <a:prstGeom prst="rect">
            <a:avLst/>
          </a:prstGeom>
          <a:noFill/>
        </p:spPr>
      </p:pic>
      <p:pic>
        <p:nvPicPr>
          <p:cNvPr id="40964" name="Picture 4" descr="http://theshiksa.com/images/2012/06/Salt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95300"/>
            <a:ext cx="3200400" cy="2628900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62387"/>
            <a:ext cx="37338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 descr="https://encrypted-tbn1.gstatic.com/images?q=tbn:ANd9GcTA8fwzPuC7AHayH_vlmuyM4jNkNh0V2yAKj_8qt04sJsU1DBBAp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38587"/>
            <a:ext cx="4004279" cy="2314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3178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Fruits &amp; vegetables 	                              </a:t>
            </a:r>
            <a:r>
              <a:rPr lang="en-US" sz="2000" b="1" dirty="0" smtClean="0"/>
              <a:t>sugar / salt</a:t>
            </a:r>
            <a:endParaRPr lang="en-US" sz="2000" b="1" dirty="0" smtClean="0"/>
          </a:p>
          <a:p>
            <a:r>
              <a:rPr lang="en-US" sz="2000" b="1" dirty="0" smtClean="0"/>
              <a:t>                     </a:t>
            </a:r>
            <a:endParaRPr lang="en-US" sz="2000" b="1" dirty="0"/>
          </a:p>
        </p:txBody>
      </p:sp>
      <p:sp>
        <p:nvSpPr>
          <p:cNvPr id="8" name="Flowchart: Terminator 7"/>
          <p:cNvSpPr/>
          <p:nvPr/>
        </p:nvSpPr>
        <p:spPr>
          <a:xfrm>
            <a:off x="3048000" y="76200"/>
            <a:ext cx="2895600" cy="7620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Food groups </a:t>
            </a:r>
            <a:endParaRPr lang="de-DE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3816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Carbohydrates                                                         Fats &amp; oils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740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1.bp.blogspot.com/_Fck47QJ8DPU/TFYl6yCRJ0I/AAAAAAAAAcA/EwfmRcFEiSQ/s320/eat-rightjpg-2ff4413587175c78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62024"/>
            <a:ext cx="3048000" cy="1857376"/>
          </a:xfrm>
          <a:prstGeom prst="rect">
            <a:avLst/>
          </a:prstGeom>
          <a:noFill/>
        </p:spPr>
      </p:pic>
      <p:sp>
        <p:nvSpPr>
          <p:cNvPr id="63498" name="AutoShape 10" descr="data:image/jpeg;base64,/9j/4AAQSkZJRgABAQAAAQABAAD/2wCEAAkGBxQTEhUUExIVFhUXFxUXGBcYFBQVFxgXGBgXHBcXFxgYHCggGBolHBQUITEhJSkrLi4uFx8zODMsNygtLisBCgoKDg0OGxAQGywkHyQsLCwsLCwsLDcsLCwsLCwsLDQsLCwsLCwvLy0sLCwsLCwsLCwsNCwsLCwsLCwsLDQsNP/AABEIANwA5QMBIgACEQEDEQH/xAAbAAEAAgMBAQAAAAAAAAAAAAAAAwQCBQYBB//EADUQAAEDAgQEBAUEAgMBAQAAAAEAAhEDIQQxQVEFEmFxgZGh8AYiscHREzJC4VLxBzNiFSP/xAAaAQACAwEBAAAAAAAAAAAAAAAAAwECBAUG/8QALxEAAgIBAwIDBwMFAAAAAAAAAAECEQMEEiEFMRNBURQiYXGBkfAyoeFCUsHR8f/aAAwDAQACEQMRAD8A+4oiIAIiIAIiIAIirY7H06TS6o4AAT18kAWUXG474zn/AKm8rf8AJ2d4/jkDfqudxnxDiHc3NXcMrMPLEiQJbF46JUsyQt5Yo+qIvjZxhJvUqTnP6pc64m481aOJrtgsxFUdnPzJtkb6JftHwK+MvQ+tIvn3DPirEM5Q7lqiwOjoOoPfuup4Z8R0ax5ZLHzHK60nocj2z6K8c0X8C8Zpm4RETi4REQAREQAREQAREQAREQAREQAREQAREQAREQARFz/H+OCnLWkRyuJO8DJqCG6JeM8ebTlrCC7U5gfk3XE43FOeSXOk3k818gRPYL2pWbzXN45suXQzJ/jEeHy3yXPY7GcwkGC5og5ENbZpibNOxSMk0ZpzslxVeTlAF9wZi5VSo8b/AE1z3tmoqmKLoLZJECQAZIG35UNJrzpmSdjLozjMLJOQpk76xFoyNySL9vI+a2mDxct0NpiR/l17gf6WrZhnGbjKciYytJj2FZpcP6uzk5bkm855ZKibvgmzYvbyn5SbxsIJ32tN1fpObVEOEOiJgZla+nhHXHO7vAv69FPh8C4Xa6L7advwrpP0JTOu4Hxh9MinWPMwmGuNy3buPX6LrAZXzfCvfEEtO2ekWuF1XBOIcoDXft015ek7LTilt4b+5phNM36Lwm1lFhsQ14kaEgjUOGYPVaLV0MomRUsfxSnScxr3taXzHM4NFupVqlVDhIMhG5XQGaIikAiIgAiIgAiIgAiIgAiIgAiLWcax/wCm3laYe7IgSWjVyCG6IuLcTgFrL6GL3y5ZGS4rifEGu5XTctcG5xzGGmPEQD0lX8VBaBMgyeVuZBvLtASbzOyqNwbLEMAa0QLT8o0aCquxEm2aQtc8QYOfMTcEtz+WYgnWbXVOphRIDpNpL3TygHUTAOw+y3gouqcwu0CJI1taJ0Fx1RnCKlflbSYSz+R5obGgnI3E5jIBIlGxVNmna5ogRJzAvNoiwsCeizcOUkRMi4DZiMySBYrtcL8FOP8A2VAzWGy45RAJsB5rYngmFoABzTUcBA5jJ8YgJc1ti5SaSGw085OkcPQA5ZaDcEWi4BMCATPoruH4c8iA0m2cRPjl4Lp2kEHlY1g2Y1o8zqojV9O65WXqccfKja9exuh01vuzU/8AzqvLAaAYzc4Z9QLqz/8AMcP5N8ir3MTOnn9FkHZQZ7LO+rZXdJIcun413spU+HEH9wm0kA3VttEN1KsMbulSjY9FL1+olF+X0LR0uFPsG8TfTGXM3z/tcb8RfFJpYg1qFX9MuYBUYW8zXOaf3AaGIF107aomP95r5P8A8mYgOxbgwfta1pj/ACiT76K+i1WXNPY3aX3RGbBHGtx7h8ZiOKY1vO6XOdytH8WjeNgJPgvvuAwjaNNtNghrQAPyepz8V8P/AOLn0ab31KtRrHRys5jy6/Nn2X17C49wvIc3PP6FdVaqGObUl9TNDA3G13N0ihw+Ia8WPhqplvjJSVxdoo006YREViAiIgAiIgAiIgAiIgCLE1wxpcdPXouMxVc1HfMZJk2iJsIjOBfwXV4uiaogEBu8HMHRVaPw/TF3FzvGAoZSSbOYxNdoEO5ibhrWgy50wcrndY/DHw9iTzuq8zGOI5WPe5xaNbHUyu6oYZjP2tA8L+amUONuyPD5tmqw3AaTTzOHOf8A1EDsPzK2jWgCAIC9VHG4j+LfE/ZROSgrHQhbpEeOxxu2nnv9gtaAb6nWTvurL7C2eVzAVfEODZyg59Tv2hcbUuUnuk/9L88zoY4qKpFXEPAFr62k217Kq6tGkTkBmBusHVRMzDMgDa3Qeea1uJx17A95K4WX3uV9vz9jfjh5GxGJFr3k3/AU1LE+8iO0rnquOm7c9dfLZKFd5Ihp8ikbGuR/g2jt8M8FucyjiciB+Vz9H9UZMdHS/wBE4txg06ZJa4RuCtkdRvjTX8mN6Z7uGQcWxooio8mOW/cxbzK+UHFGpWJMOc9xLgSYdJmDF9/Nbz4zx1Z1JtuZhMyLnpPS5Uf/AB7wovLqzmghpDWk3g6kD3mtmmxLT4ZZO5mnL2iaj2rgu4P4NLqwcBFMwYmWDKReHX7L6YzDui8AbDLwWvpO5SIlbjBl2cLN7RLUy2yXH53HSwxw+9E9oM5CHA3Hu62+Hx4dZ1j6LXnqIXjmLo6acsHEO3oZskVk/Ub1Fq8HjeX5X5b7d1tF2sOaOWNxMU4ODphEROKBERABERABERAHgC9REAEReEoAgxlflEDM+5WvNgetkrVpdJ9ibKF1XyHgD065rDkybmbcePajDGV2gGcgM/rHVavEPe7ldDWucSADc8vZehwh7gS4kxJs0TsdGj8KlxCvLnlpktYANLEwY9PNcrUT3K/2+/n8l/02Y406IMVyzBdO5yl32A2UDMOD+4SLa5fhUquJ5bCCe03tafD6rxuKmx2AsFypJ3ZujFpGzp06YgxPhnv9FZZUPQeC0wqg25j4qeiHcp9ykzi2S4+p0OFxRymOqx4iOZpBvIvIEZLW4WoQJNypKeN53RoI8So8SWzbYrwve3I5ujwnEgcvyvYHSxrjBDII5Zi+kTstrwqi4saGt5YkOa+xzysSJldPRiROn3Wv4jSDKlsjdPlkn4bd+dClDHPJ+nnyMXlwiWmN8/op8FxDQ5K5wypzDeN1LWwLHHKJ8FGPTzaWSDCeWNuM0WW1J2I95oMrHw0WvpMfTNzLVdovH8YXSw59/EuH6P8Ax8DLOFdux5Uj6qzwzH/xcex+ygeTBgeByVSuwgk9vf1UvPPBNTj9fz6EbIzW1nUIqPCsZ+o2D+5tj12KvL0WLLHLBTj2ZzpwcJbWEREwqEREAEREAEREAFR4riOVvfPsry57i9eX59APMD1lZtVl2Y+O7H6eG6ZFzk6wDvvOQWNZwDbkXEZTPh7zUbBYkn9xuALjaFQx2KE8sHLO+2vguS8u2Ns6KjbpFbiOIj5B+0AC+VtY1y9Voq2KP7ua9gffRWOIvaGukmSLGddfoPJamq8nIR0zyAhc+fvdzdihwGvnVZ0gZVZjozF9Pv8AVWKNP/0ltGmixRN7q3QeZg3E2vmq1MER281cptFjPqkSIZcNUhjtInv1CxwJyvksX1uY5i+f5Kz5OUjVpkT7slyXAvyo3NPEWg6rGt8wAjRUqNYRyqek/mH/AK3vZXjJPhidm12Y4GvyvLTIM+C236+/9eC0rqnzfMbixke+ivgy2Aex2V8UttpFc0E2mzYNqTmsf0wO3v0VFtSLTJVmk+YKfHJfDMzg12Jw6NvNRFsyD/rZYueMtc4KjNaC4dB1yRknF9+38fiCMX5EmExPJUBGVpvaDmupXDvOXUT6n8Lq+D1uak2cxY+GXpC39D1LblifzRn12Kkp/QuoiL0RzgiIgAiIgAiIgCOvU5Wlx0BK5TEmXA9ctDEi/SSuj4qf/wAz1geq5PFONh94zhcfqc2qR0dFHhsHExIEE5bev3VKs8NBy5oiRpEmJHZY4iqbZQJO3ZafEmAYOsnaNhOa43iOzpRx2Q4+qXw6b5AdNCqrcv3XmSftPn5qOu6TnNpzgf2VGYj+9fY9VJrjGlRm8wPupKYBm/gqzQPRSNdp793UNDKLVN4mFaZXA6jJa5gIyup3NP01+yU0RSLpeLEHXJXKbzpvoFqsM+cplW6LiDYpUokOJsHVjrmBH4WdHEQqNaocydhv6rKnWhUaK7OC4+vMHPvoVPSqwYJG1vdlTbyGzh4grN1OAYHMLEHUIq+SHFdjah24E9/dkFUbG+ypMqkjptqs+aLtBjW9lbfYjwy8agH7c9zlAUP6xAMxectZOqgvkZjMxp3XjnTEdAFR5JELGjI1Jj0XQfDFSzm9j781zZzW9+Hn/OOoIP2WvpMtuqixOsjeJnSoiL2hwAiIgAiIgAiIgCnxX/r8fsVxWNdnp+fvkF23FP8ArPu+nrC4bHCba59NJHmuL1Vdjq9P7GsqVySfGFTNxEiw7yfxdZlwk7i3br9VVrG2cQBouIkddIq1TIuI0lVx397rPEP6qNzdPfVOQ5GU/VeTKxcbkLJjot+EEkoqKVtTZQfqG0jSycwOVraKrQIsU6sXm6s0Xmc1QDoOisA5XVJItRsWvIkHI9iCvKjYi9ot+FWY4jPJTtsc5FkpqiOxM0zkJjqrAdsesZd1RebyBGtlfwFRsXCo0isuFZKzmzi26mbVAEgRvfVRUagGYnZGnOAI2P0Sxb5JhU63OeymeRlp0VWm4qZptKoysketGS3HBXfO3q765LUNbuVuuEt+dttW598vJdDpsX4qZl1L9xnUIiL2Z50IiIAIiIAIiIAq8SbLD0uuGxpInvI7GJld9imyxw6FcJxNp5rG15Hfb08ly+pRtJnR0L7o5+qM95y7qjigZtmfJbTENnO2Y9f7WsxAMk3XB20duDKFTPa/mvCFk833usKgj7K40xnQpfpCydvosH/66qQMm5hZdZUbPC+fvRZtHmhl0Zsd0UtNyhp7KYNvCoyxZmFlz2G6hFypGCUtogm540/Cmo1IFrBQuFgs26KjILrXqfnLjuqjDZTB03SWijRapPORNvNWGqpTVsDbz+sKlWxcibDsn3r7K33CRNTSxt4D35rUYQZdR5d1vuCUrk7CPW59F3umYqa+5zdZP3WbhERejOIEREAEREAEREAeELiOLUSHwNz53+/1XcLm/iTC3kWDoM9co8vqsmshux/I16Se2depx2OpCD2E+v5Wqq3gzfLx2K3mLbY9beG/vZaeozTWV53IqZ3cb4NfUp+ixIveI1/pWKrLyo3DRUHlZ7L5DJYTfSN5VipT2sfdlgWzmFNkpmEIbD8L39O1wsmM8o8UFkxScZVhziFhSYREkKZrfrnmqMmz1otJUjR5QvA38KQNzJiPsqMhscthtqpmjb31XjBnspGDMk2sqMHIkA09hTHTyUbWwCpQ2feqW0VsmA81cpDIe49n0UDaX9q7h7jLt4JmLHb5EzlwXsMzpnH+l0vD6IaxoGy1HDMJJEgkZnZb8Beq0WLbGzh6zJb2o9REW4whERABERABERABVuIYb9RhbrmO6sooatUyU2naPnfEKJbIIg3HmtJWYJnbXrqu/wDiXhfMP1GZ/wAgNtwuKxLIJHX2V53WYXjmd3S5lONmrez1Ub6fRW301ByrCbkysW21WBbp9VYI6LHllFliJrV4+nPZSsabybLNtPawUWTZE1msXUv6ckdF6KXp5KUMVbJs8DfRTOGi8a3bxUgbdVYNho/tZgeP0XoHv7qVrFUq2eRKtMEBRU2qyxklSlZRszY1bLCUMt4i2fh5qth6S6fg2DgcxHb8rqaLS75GLU59kS9gqHK3qVYRF6JKlSOE227YREUkBERABERABERABERABcn8RcDj56Y+XUf49ey6xRYg2Ss2GOWO2Q3FlljlaPllajCqVWFdtxLhDXS5gAO2QP4XM4rClsgghee1GknjfwO3g1MZmqLVjyq26mouRYmmjapEJavWt7qQNWTWqGTZiGnKSpGhAFI0KrA8DVIBdZBqzAVSLPGiFnyoximY1SlZDYpM8/srtGj0WNGlK3/CeFF13CG+pW7S6WU32MubPGCtjg/DuY8xFvxouiARrQBAsF6vSYcKxRpHCzZXklbCIiaKCIiACIiACIiACIiACIiAC8IXqIA0+IEEha3G0Q4XEro8Th+butVXoEWIVJRtUxsJUcjjMBGS11SnGa6+vhpWsxOAnRYMuihLtwb8erku5oORehiuVeHkZKB2GeFil09+Rrjq15kYasgE/TfsvCx+yS9BMZ7VAzasmqMUXn/SsUsG45oXTpkPVQMmq7h8OXRAWWFwC3eEw0LZh6cv6mZsus/tJuE8OaCJHN3yC6BVsFQ5RJzVldbHjjBVFHKyZHN2wiIriwiIgAiIgAiIgAiIgAiIgAiIgAiIgAsXsBsQskQBSq8PByPmqdXh7tvJblFFEqTObqYHcKB2AC6tYmmNh5KNqLeIzkzw4LwcOGy6v9Fv+I8kFFv+I8lGxE+Izl28PGysUuH7D0XRBg2HkslO1B4jNTR4aeyv0MKG9Tup0U0UcmwiIpICIiACIiACIiACIi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38862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04" name="Picture 16" descr="http://www.colourbox.com/preview/2280846-362932-appetizing-sandwich-from-rye-bread-with-a-ham-and-salad-on-a-white-plate-close-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2743201" cy="1828801"/>
          </a:xfrm>
          <a:prstGeom prst="rect">
            <a:avLst/>
          </a:prstGeom>
          <a:noFill/>
        </p:spPr>
      </p:pic>
      <p:pic>
        <p:nvPicPr>
          <p:cNvPr id="63506" name="Picture 18" descr="http://bed56888308e93972c04-0dfc23b7b97881dee012a129d9518bae.r34.cf1.rackcdn.com/sites/default/files/portion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761999"/>
            <a:ext cx="2438400" cy="243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8194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Work station fruit                                  Meals with veggies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Salads with breakfast                   </a:t>
            </a:r>
            <a:r>
              <a:rPr lang="en-US" sz="2000" b="1" dirty="0" err="1" smtClean="0"/>
              <a:t>Veg</a:t>
            </a:r>
            <a:r>
              <a:rPr lang="en-US" sz="2000" b="1" dirty="0" smtClean="0"/>
              <a:t> chutney </a:t>
            </a:r>
            <a:endParaRPr lang="en-US" sz="2000" b="1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33400" y="152400"/>
            <a:ext cx="8077200" cy="838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Low calorie inclusions </a:t>
            </a:r>
            <a:endParaRPr lang="de-DE" sz="3200" b="1" dirty="0"/>
          </a:p>
        </p:txBody>
      </p:sp>
      <p:pic>
        <p:nvPicPr>
          <p:cNvPr id="15362" name="Picture 2" descr="http://jainrasoi.com/mg/wp-content/uploads/2012/09/pudina-chutn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505200"/>
            <a:ext cx="2651419" cy="200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4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lowchart: Terminator 3"/>
          <p:cNvSpPr/>
          <p:nvPr/>
        </p:nvSpPr>
        <p:spPr>
          <a:xfrm>
            <a:off x="381000" y="228600"/>
            <a:ext cx="8458200" cy="838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Visualize visualize visualize !!!</a:t>
            </a:r>
            <a:endParaRPr lang="de-DE" sz="3200" b="1" dirty="0"/>
          </a:p>
        </p:txBody>
      </p:sp>
      <p:pic>
        <p:nvPicPr>
          <p:cNvPr id="21506" name="Picture 2" descr="Image result for plate met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06680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7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 descr="Image result for egg boile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24670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chicken tandoor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33766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mil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250" y="990600"/>
            <a:ext cx="2057400" cy="26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cur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50" y="914400"/>
            <a:ext cx="1785950" cy="26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1775607" y="2261404"/>
            <a:ext cx="3000396" cy="1588"/>
          </a:xfrm>
          <a:prstGeom prst="line">
            <a:avLst/>
          </a:prstGeom>
          <a:ln w="184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596" y="3857628"/>
            <a:ext cx="8429684" cy="1588"/>
          </a:xfrm>
          <a:prstGeom prst="line">
            <a:avLst/>
          </a:prstGeom>
          <a:ln w="184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 result for vertical ruler 0 to 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5919806"/>
            <a:ext cx="4286250" cy="785794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8382000" y="5943600"/>
            <a:ext cx="428628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14" descr="Image result for fish fr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91000"/>
            <a:ext cx="3357522" cy="25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1822431" y="5249875"/>
            <a:ext cx="2786082" cy="1588"/>
          </a:xfrm>
          <a:prstGeom prst="line">
            <a:avLst/>
          </a:prstGeom>
          <a:ln w="184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14300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Arial Rounded MT Bold" pitchFamily="34" charset="0"/>
              </a:rPr>
              <a:t>Egg whites daily </a:t>
            </a:r>
            <a:endParaRPr lang="en-IN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419100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B050"/>
                </a:solidFill>
                <a:latin typeface="Arial Rounded MT Bold" pitchFamily="34" charset="0"/>
              </a:rPr>
              <a:t>Steamed chicken </a:t>
            </a:r>
            <a:endParaRPr lang="en-IN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392906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B050"/>
                </a:solidFill>
                <a:latin typeface="Arial Rounded MT Bold" pitchFamily="34" charset="0"/>
              </a:rPr>
              <a:t>Steamed fish  </a:t>
            </a:r>
            <a:endParaRPr lang="en-IN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2004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rial Rounded MT Bold" pitchFamily="34" charset="0"/>
              </a:rPr>
              <a:t>Milk</a:t>
            </a:r>
            <a:endParaRPr lang="en-IN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2004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rial Rounded MT Bold" pitchFamily="34" charset="0"/>
              </a:rPr>
              <a:t>Curd </a:t>
            </a:r>
            <a:endParaRPr lang="en-IN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381000" y="228600"/>
            <a:ext cx="8458200" cy="838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Choose low fat high quality protein foods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293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714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N" dirty="0" smtClean="0"/>
              <a:t>Vegetarian protein </a:t>
            </a:r>
            <a:br>
              <a:rPr lang="en-IN" dirty="0" smtClean="0"/>
            </a:br>
            <a:r>
              <a:rPr lang="en-IN" dirty="0" smtClean="0"/>
              <a:t>foods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785521" y="3785793"/>
            <a:ext cx="5715040" cy="794"/>
          </a:xfrm>
          <a:prstGeom prst="line">
            <a:avLst/>
          </a:prstGeom>
          <a:ln w="184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596" y="3857628"/>
            <a:ext cx="8429684" cy="1588"/>
          </a:xfrm>
          <a:prstGeom prst="line">
            <a:avLst/>
          </a:prstGeom>
          <a:ln w="184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 result for vertical ruler 0 to 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0"/>
            <a:ext cx="4286250" cy="785794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7500958" y="71414"/>
            <a:ext cx="357190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Image result for dhal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69"/>
            <a:ext cx="400052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age result for channa curr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86116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Arial Rounded MT Bold" pitchFamily="34" charset="0"/>
              </a:rPr>
              <a:t>Dhal </a:t>
            </a:r>
            <a:endParaRPr lang="en-IN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9408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B050"/>
                </a:solidFill>
                <a:latin typeface="Arial Rounded MT Bold" pitchFamily="34" charset="0"/>
              </a:rPr>
              <a:t>Nuts</a:t>
            </a:r>
            <a:endParaRPr lang="en-IN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9454" y="40005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  <a:latin typeface="Arial Rounded MT Bold" pitchFamily="34" charset="0"/>
              </a:rPr>
              <a:t>Channa</a:t>
            </a:r>
            <a:r>
              <a:rPr lang="en-IN" b="1" dirty="0" smtClean="0">
                <a:solidFill>
                  <a:srgbClr val="FF0000"/>
                </a:solidFill>
                <a:latin typeface="Arial Rounded MT Bold" pitchFamily="34" charset="0"/>
              </a:rPr>
              <a:t> / </a:t>
            </a:r>
            <a:r>
              <a:rPr lang="en-IN" b="1" dirty="0" err="1" smtClean="0">
                <a:solidFill>
                  <a:srgbClr val="FF0000"/>
                </a:solidFill>
                <a:latin typeface="Arial Rounded MT Bold" pitchFamily="34" charset="0"/>
              </a:rPr>
              <a:t>rajma</a:t>
            </a:r>
            <a:r>
              <a:rPr lang="en-IN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IN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AutoShape 2" descr="SORGHUM MILLET GRAINS (JOWAR) 500GM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SORGHUM MILLET GRAINS (JOWAR) 500GM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SORGHUM MILLET GRAINS (JOWAR) 500GM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464" name="Picture 8" descr="Recipe: How to Cook Mill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6" y="4000504"/>
            <a:ext cx="4014825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00364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  <a:latin typeface="Arial Rounded MT Bold" pitchFamily="34" charset="0"/>
              </a:rPr>
              <a:t>Millets </a:t>
            </a:r>
            <a:endParaRPr lang="en-IN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22" name="Picture 21" descr="Image result for cur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1084" y="1069834"/>
            <a:ext cx="3783364" cy="26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32004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Arial Rounded MT Bold" pitchFamily="34" charset="0"/>
              </a:rPr>
              <a:t>Curd </a:t>
            </a:r>
            <a:endParaRPr lang="en-IN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0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lowchart: Terminator 3"/>
          <p:cNvSpPr/>
          <p:nvPr/>
        </p:nvSpPr>
        <p:spPr>
          <a:xfrm>
            <a:off x="381000" y="228600"/>
            <a:ext cx="8458200" cy="838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Watch out for fat in your diet!</a:t>
            </a:r>
            <a:endParaRPr lang="de-DE" sz="3200" b="1" dirty="0"/>
          </a:p>
        </p:txBody>
      </p:sp>
      <p:pic>
        <p:nvPicPr>
          <p:cNvPr id="16386" name="Picture 2" descr="Image result for oil in coo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16388" name="Picture 4" descr="Image result for muruk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19200"/>
            <a:ext cx="3809999" cy="2133600"/>
          </a:xfrm>
          <a:prstGeom prst="rect">
            <a:avLst/>
          </a:prstGeom>
          <a:noFill/>
        </p:spPr>
      </p:pic>
      <p:pic>
        <p:nvPicPr>
          <p:cNvPr id="16390" name="Picture 6" descr="Image result for frying brinj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7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tea biscuits with a fruits </a:t>
            </a:r>
          </a:p>
          <a:p>
            <a:r>
              <a:rPr lang="en-US" dirty="0" smtClean="0"/>
              <a:t>Add </a:t>
            </a:r>
            <a:r>
              <a:rPr lang="en-US" dirty="0" smtClean="0"/>
              <a:t>1 cup of salad daily</a:t>
            </a:r>
          </a:p>
          <a:p>
            <a:r>
              <a:rPr lang="en-US" dirty="0" smtClean="0"/>
              <a:t>Increase your veggies at each meal</a:t>
            </a:r>
          </a:p>
          <a:p>
            <a:r>
              <a:rPr lang="en-US" dirty="0" smtClean="0"/>
              <a:t>Add a low fat protein food </a:t>
            </a:r>
          </a:p>
          <a:p>
            <a:r>
              <a:rPr lang="en-US" dirty="0" smtClean="0"/>
              <a:t>Reduce eating out episodes</a:t>
            </a:r>
          </a:p>
          <a:p>
            <a:r>
              <a:rPr lang="en-US" dirty="0" smtClean="0"/>
              <a:t>Add 1-2 healthy foods each month</a:t>
            </a:r>
          </a:p>
          <a:p>
            <a:r>
              <a:rPr lang="en-US" dirty="0" smtClean="0"/>
              <a:t>Watch your cooking oil consumption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0" y="228600"/>
            <a:ext cx="9144000" cy="838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My suggestions </a:t>
            </a:r>
          </a:p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Small changes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69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Exercise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Type of exercise </a:t>
            </a:r>
          </a:p>
          <a:p>
            <a:r>
              <a:rPr lang="en-IN" dirty="0" smtClean="0"/>
              <a:t>intensity</a:t>
            </a:r>
          </a:p>
          <a:p>
            <a:r>
              <a:rPr lang="en-IN" dirty="0" smtClean="0"/>
              <a:t>Duration </a:t>
            </a:r>
          </a:p>
          <a:p>
            <a:r>
              <a:rPr lang="en-IN" dirty="0" smtClean="0"/>
              <a:t>Frequency </a:t>
            </a:r>
          </a:p>
          <a:p>
            <a:r>
              <a:rPr lang="en-IN" dirty="0" smtClean="0"/>
              <a:t>Strength training </a:t>
            </a:r>
          </a:p>
        </p:txBody>
      </p:sp>
    </p:spTree>
    <p:extLst>
      <p:ext uri="{BB962C8B-B14F-4D97-AF65-F5344CB8AC3E}">
        <p14:creationId xmlns:p14="http://schemas.microsoft.com/office/powerpoint/2010/main" val="4629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a time slot for exercise</a:t>
            </a:r>
          </a:p>
          <a:p>
            <a:r>
              <a:rPr lang="en-US" dirty="0" smtClean="0"/>
              <a:t>Start with 2-3 sessions for 15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Find joy in exercise</a:t>
            </a:r>
          </a:p>
          <a:p>
            <a:r>
              <a:rPr lang="en-US" dirty="0" smtClean="0"/>
              <a:t>Match with resources</a:t>
            </a:r>
          </a:p>
          <a:p>
            <a:r>
              <a:rPr lang="en-US" dirty="0" smtClean="0"/>
              <a:t>Positive mood booster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0" y="228600"/>
            <a:ext cx="9144000" cy="8382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de-DE" sz="3200" b="1" dirty="0" smtClean="0"/>
              <a:t>Exercise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8598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Lifestyle change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412776"/>
            <a:ext cx="4042792" cy="24482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Physical activity </a:t>
            </a:r>
          </a:p>
          <a:p>
            <a:pPr marL="0" indent="0">
              <a:buNone/>
            </a:pPr>
            <a:r>
              <a:rPr lang="en-IN" dirty="0" smtClean="0"/>
              <a:t>Body weight</a:t>
            </a:r>
          </a:p>
          <a:p>
            <a:pPr marL="0" indent="0">
              <a:buNone/>
            </a:pPr>
            <a:r>
              <a:rPr lang="en-IN" dirty="0" smtClean="0"/>
              <a:t>Healthy diet patterns</a:t>
            </a:r>
          </a:p>
          <a:p>
            <a:pPr marL="0" indent="0">
              <a:buNone/>
            </a:pPr>
            <a:r>
              <a:rPr lang="en-IN" dirty="0" smtClean="0"/>
              <a:t>Good sleep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9872" y="1844824"/>
            <a:ext cx="3312368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 smtClean="0"/>
              <a:t>Well being</a:t>
            </a:r>
          </a:p>
          <a:p>
            <a:pPr marL="0" indent="0">
              <a:buNone/>
            </a:pPr>
            <a:r>
              <a:rPr lang="en-IN" dirty="0" smtClean="0"/>
              <a:t>Mental health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7984" y="2687377"/>
            <a:ext cx="118188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ow fast should you change your diet to lose weight? - Harvard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31" y="4005064"/>
            <a:ext cx="3496367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Benefits of low calorie diet without weight loss</a:t>
            </a:r>
          </a:p>
          <a:p>
            <a:pPr marL="0" indent="0">
              <a:buNone/>
            </a:pPr>
            <a:r>
              <a:rPr lang="en-IN" dirty="0" smtClean="0"/>
              <a:t>Prepare them for long term change</a:t>
            </a:r>
          </a:p>
          <a:p>
            <a:pPr marL="0" indent="0">
              <a:buNone/>
            </a:pPr>
            <a:r>
              <a:rPr lang="en-IN" dirty="0" smtClean="0"/>
              <a:t>Need to work with their barriers</a:t>
            </a:r>
          </a:p>
          <a:p>
            <a:pPr marL="0" indent="0">
              <a:buNone/>
            </a:pPr>
            <a:r>
              <a:rPr lang="en-IN" dirty="0" smtClean="0"/>
              <a:t>A lifestyle coach OR weekly follow ups required</a:t>
            </a:r>
          </a:p>
          <a:p>
            <a:pPr marL="0" indent="0">
              <a:buNone/>
            </a:pPr>
            <a:r>
              <a:rPr lang="en-IN" dirty="0" smtClean="0"/>
              <a:t>Emphasis on exercise essential</a:t>
            </a:r>
          </a:p>
          <a:p>
            <a:pPr marL="0" indent="0">
              <a:buNone/>
            </a:pPr>
            <a:r>
              <a:rPr lang="en-IN" dirty="0" smtClean="0"/>
              <a:t>Positive living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03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			A lifestyle change </a:t>
            </a:r>
          </a:p>
          <a:p>
            <a:pPr lvl="1"/>
            <a:r>
              <a:rPr lang="en-IN" dirty="0" smtClean="0"/>
              <a:t>Not just diet change </a:t>
            </a:r>
          </a:p>
          <a:p>
            <a:pPr lvl="1"/>
            <a:r>
              <a:rPr lang="en-IN" dirty="0" smtClean="0"/>
              <a:t>Not just including an exercise plan</a:t>
            </a:r>
          </a:p>
          <a:p>
            <a:pPr marL="1828800" lvl="4" indent="0">
              <a:buNone/>
            </a:pPr>
            <a:r>
              <a:rPr lang="en-IN" sz="4800" dirty="0" smtClean="0"/>
              <a:t>		But</a:t>
            </a:r>
          </a:p>
          <a:p>
            <a:pPr marL="1828800" lvl="4" indent="0">
              <a:buNone/>
            </a:pPr>
            <a:endParaRPr lang="en-IN" sz="4800" dirty="0" smtClean="0"/>
          </a:p>
          <a:p>
            <a:pPr marL="1828800" lvl="4" indent="0">
              <a:buNone/>
            </a:pPr>
            <a:r>
              <a:rPr lang="en-IN" sz="4800" dirty="0" smtClean="0"/>
              <a:t>A way of life </a:t>
            </a:r>
          </a:p>
        </p:txBody>
      </p:sp>
    </p:spTree>
    <p:extLst>
      <p:ext uri="{BB962C8B-B14F-4D97-AF65-F5344CB8AC3E}">
        <p14:creationId xmlns:p14="http://schemas.microsoft.com/office/powerpoint/2010/main" val="13306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838200"/>
            <a:ext cx="2971800" cy="5257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Thank you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Bharathi</a:t>
            </a:r>
            <a:r>
              <a:rPr lang="en-US" dirty="0" smtClean="0"/>
              <a:t> AV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/>
              <a:t>Weight loss consultant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"/>
            <a:ext cx="58388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7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59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Impact of exercise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Weight loss</a:t>
            </a:r>
          </a:p>
          <a:p>
            <a:r>
              <a:rPr lang="en-IN" dirty="0" smtClean="0"/>
              <a:t>Body composition </a:t>
            </a:r>
          </a:p>
          <a:p>
            <a:r>
              <a:rPr lang="en-IN" dirty="0" smtClean="0"/>
              <a:t>Cardiorespiratory fitness</a:t>
            </a:r>
          </a:p>
          <a:p>
            <a:r>
              <a:rPr lang="en-IN" dirty="0" smtClean="0"/>
              <a:t>Insulin resistance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22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Supplementation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dirty="0" smtClean="0"/>
              <a:t>Vitamin D</a:t>
            </a:r>
            <a:endParaRPr lang="en-IN" sz="2000" dirty="0" smtClean="0"/>
          </a:p>
          <a:p>
            <a:pPr lvl="1"/>
            <a:r>
              <a:rPr lang="en-IN" dirty="0" smtClean="0"/>
              <a:t>Inositol </a:t>
            </a:r>
            <a:r>
              <a:rPr lang="en-IN" dirty="0"/>
              <a:t>(vitamin B-8)</a:t>
            </a:r>
            <a:r>
              <a:rPr lang="en-IN" sz="1800" dirty="0"/>
              <a:t> </a:t>
            </a:r>
            <a:endParaRPr lang="en-IN" sz="1800" dirty="0" smtClean="0"/>
          </a:p>
          <a:p>
            <a:pPr lvl="1"/>
            <a:r>
              <a:rPr lang="en-IN" dirty="0" err="1"/>
              <a:t>Folate</a:t>
            </a:r>
            <a:r>
              <a:rPr lang="en-IN" dirty="0"/>
              <a:t>/folic acid (vitamin B-9) </a:t>
            </a:r>
            <a:endParaRPr lang="en-IN" dirty="0" smtClean="0"/>
          </a:p>
          <a:p>
            <a:pPr lvl="1"/>
            <a:r>
              <a:rPr lang="en-IN" dirty="0"/>
              <a:t>B-group vitamins (B-1, B-6, B-12) </a:t>
            </a:r>
            <a:endParaRPr lang="en-IN" dirty="0" smtClean="0"/>
          </a:p>
          <a:p>
            <a:pPr lvl="1"/>
            <a:r>
              <a:rPr lang="en-IN" dirty="0"/>
              <a:t>Vitamin K </a:t>
            </a:r>
            <a:endParaRPr lang="en-IN" dirty="0" smtClean="0"/>
          </a:p>
          <a:p>
            <a:pPr lvl="1"/>
            <a:r>
              <a:rPr lang="en-IN" dirty="0"/>
              <a:t>Vitamin E </a:t>
            </a:r>
            <a:endParaRPr lang="en-IN" dirty="0" smtClean="0"/>
          </a:p>
          <a:p>
            <a:pPr lvl="1"/>
            <a:r>
              <a:rPr lang="en-IN" dirty="0" smtClean="0"/>
              <a:t>Vitamin A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601" y="572727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Nutritional</a:t>
            </a:r>
            <a:r>
              <a:rPr lang="en-IN" dirty="0"/>
              <a:t> Supplements and Complementary Therapies in Polycystic Ovary Syndrome.</a:t>
            </a:r>
          </a:p>
          <a:p>
            <a:r>
              <a:rPr lang="en-IN" dirty="0" err="1"/>
              <a:t>Alesi</a:t>
            </a:r>
            <a:r>
              <a:rPr lang="en-IN" dirty="0"/>
              <a:t> S, </a:t>
            </a:r>
            <a:r>
              <a:rPr lang="en-IN" dirty="0" err="1"/>
              <a:t>Ee</a:t>
            </a:r>
            <a:r>
              <a:rPr lang="en-IN" dirty="0"/>
              <a:t> C, Moran LJ, </a:t>
            </a:r>
            <a:r>
              <a:rPr lang="en-IN" dirty="0" err="1"/>
              <a:t>Rao</a:t>
            </a:r>
            <a:r>
              <a:rPr lang="en-IN" dirty="0"/>
              <a:t> V, </a:t>
            </a:r>
            <a:r>
              <a:rPr lang="en-IN" dirty="0" err="1"/>
              <a:t>Mousa</a:t>
            </a:r>
            <a:r>
              <a:rPr lang="en-IN" dirty="0"/>
              <a:t> </a:t>
            </a:r>
            <a:r>
              <a:rPr lang="en-IN" dirty="0" err="1"/>
              <a:t>A.Adv</a:t>
            </a:r>
            <a:r>
              <a:rPr lang="en-IN" dirty="0"/>
              <a:t> </a:t>
            </a:r>
            <a:r>
              <a:rPr lang="en-IN" dirty="0" err="1"/>
              <a:t>Nutr</a:t>
            </a:r>
            <a:r>
              <a:rPr lang="en-IN" dirty="0"/>
              <a:t>. 2022 Aug 1;13(4):1243-1266. </a:t>
            </a:r>
            <a:r>
              <a:rPr lang="en-IN" dirty="0" err="1"/>
              <a:t>doi</a:t>
            </a:r>
            <a:r>
              <a:rPr lang="en-IN" dirty="0"/>
              <a:t>: 10.1093/advances/nmab141</a:t>
            </a:r>
          </a:p>
        </p:txBody>
      </p:sp>
    </p:spTree>
    <p:extLst>
      <p:ext uri="{BB962C8B-B14F-4D97-AF65-F5344CB8AC3E}">
        <p14:creationId xmlns:p14="http://schemas.microsoft.com/office/powerpoint/2010/main" val="25021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Supplementaion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Zinc</a:t>
            </a:r>
          </a:p>
          <a:p>
            <a:r>
              <a:rPr lang="en-IN" dirty="0" smtClean="0"/>
              <a:t>Selenium</a:t>
            </a:r>
          </a:p>
          <a:p>
            <a:r>
              <a:rPr lang="en-IN" dirty="0" smtClean="0"/>
              <a:t>Magnesium</a:t>
            </a:r>
          </a:p>
          <a:p>
            <a:r>
              <a:rPr lang="en-IN" dirty="0" smtClean="0"/>
              <a:t>Calcium</a:t>
            </a:r>
          </a:p>
          <a:p>
            <a:r>
              <a:rPr lang="en-IN" dirty="0" smtClean="0"/>
              <a:t>Chromium</a:t>
            </a:r>
          </a:p>
          <a:p>
            <a:r>
              <a:rPr lang="en-IN" dirty="0" err="1" smtClean="0"/>
              <a:t>Carnitine</a:t>
            </a:r>
            <a:r>
              <a:rPr lang="en-IN" dirty="0" smtClean="0"/>
              <a:t>, alpha </a:t>
            </a:r>
            <a:r>
              <a:rPr lang="en-IN" dirty="0" err="1" smtClean="0"/>
              <a:t>lipoic</a:t>
            </a:r>
            <a:r>
              <a:rPr lang="en-IN" dirty="0" smtClean="0"/>
              <a:t> acid, </a:t>
            </a:r>
            <a:r>
              <a:rPr lang="en-IN" dirty="0" err="1" smtClean="0"/>
              <a:t>bioflavionoids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77601" y="572727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Nutritional</a:t>
            </a:r>
            <a:r>
              <a:rPr lang="en-IN" dirty="0"/>
              <a:t> Supplements and Complementary Therapies in Polycystic Ovary Syndrome.</a:t>
            </a:r>
          </a:p>
          <a:p>
            <a:r>
              <a:rPr lang="en-IN" dirty="0" err="1"/>
              <a:t>Alesi</a:t>
            </a:r>
            <a:r>
              <a:rPr lang="en-IN" dirty="0"/>
              <a:t> S, </a:t>
            </a:r>
            <a:r>
              <a:rPr lang="en-IN" dirty="0" err="1"/>
              <a:t>Ee</a:t>
            </a:r>
            <a:r>
              <a:rPr lang="en-IN" dirty="0"/>
              <a:t> C, Moran LJ, </a:t>
            </a:r>
            <a:r>
              <a:rPr lang="en-IN" dirty="0" err="1"/>
              <a:t>Rao</a:t>
            </a:r>
            <a:r>
              <a:rPr lang="en-IN" dirty="0"/>
              <a:t> V, </a:t>
            </a:r>
            <a:r>
              <a:rPr lang="en-IN" dirty="0" err="1"/>
              <a:t>Mousa</a:t>
            </a:r>
            <a:r>
              <a:rPr lang="en-IN" dirty="0"/>
              <a:t> </a:t>
            </a:r>
            <a:r>
              <a:rPr lang="en-IN" dirty="0" err="1"/>
              <a:t>A.Adv</a:t>
            </a:r>
            <a:r>
              <a:rPr lang="en-IN" dirty="0"/>
              <a:t> </a:t>
            </a:r>
            <a:r>
              <a:rPr lang="en-IN" dirty="0" err="1"/>
              <a:t>Nutr</a:t>
            </a:r>
            <a:r>
              <a:rPr lang="en-IN" dirty="0"/>
              <a:t>. 2022 Aug 1;13(4):1243-1266. </a:t>
            </a:r>
            <a:r>
              <a:rPr lang="en-IN" dirty="0" err="1"/>
              <a:t>doi</a:t>
            </a:r>
            <a:r>
              <a:rPr lang="en-IN" dirty="0"/>
              <a:t>: 10.1093/advances/nmab141</a:t>
            </a:r>
          </a:p>
        </p:txBody>
      </p:sp>
    </p:spTree>
    <p:extLst>
      <p:ext uri="{BB962C8B-B14F-4D97-AF65-F5344CB8AC3E}">
        <p14:creationId xmlns:p14="http://schemas.microsoft.com/office/powerpoint/2010/main" val="17554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Transform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2050" name="Picture 2" descr="Obesity in women, Heart Disease Risk &amp; Solutions - TheDailyGuar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6" y="1493290"/>
            <a:ext cx="1261596" cy="12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eaking Down Food | NIH News in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16" y="1556792"/>
            <a:ext cx="1334375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Effects of a Sedentary Lifestyle - Medif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838488" cy="15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6325" y="2665278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Excessive weight 	   Poor diet</a:t>
            </a:r>
            <a:endParaRPr lang="en-IN" sz="2400" dirty="0"/>
          </a:p>
        </p:txBody>
      </p:sp>
      <p:pic>
        <p:nvPicPr>
          <p:cNvPr id="12290" name="Picture 2" descr="Happy girl in sportswear doing sport exercise Vector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79" y="1191739"/>
            <a:ext cx="3366871" cy="51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3884" y="5343704"/>
            <a:ext cx="2016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/>
              <a:t> sedentary life </a:t>
            </a:r>
            <a:endParaRPr lang="en-IN" sz="2400" dirty="0"/>
          </a:p>
        </p:txBody>
      </p:sp>
      <p:sp>
        <p:nvSpPr>
          <p:cNvPr id="10" name="Rectangle 9"/>
          <p:cNvSpPr/>
          <p:nvPr/>
        </p:nvSpPr>
        <p:spPr>
          <a:xfrm>
            <a:off x="5380278" y="5994769"/>
            <a:ext cx="33668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400" dirty="0" smtClean="0"/>
              <a:t> Positive change </a:t>
            </a:r>
            <a:endParaRPr lang="en-IN" sz="2400" dirty="0"/>
          </a:p>
        </p:txBody>
      </p:sp>
      <p:sp>
        <p:nvSpPr>
          <p:cNvPr id="6" name="Right Arrow 5"/>
          <p:cNvSpPr/>
          <p:nvPr/>
        </p:nvSpPr>
        <p:spPr>
          <a:xfrm>
            <a:off x="4499992" y="2966323"/>
            <a:ext cx="1512168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66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Dieting V/S Lifestyle Changes | healthy click away | Weight 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4887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Lifestyle change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63272" cy="558924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Physical activity </a:t>
            </a:r>
          </a:p>
          <a:p>
            <a:pPr lvl="1"/>
            <a:r>
              <a:rPr lang="en-IN" dirty="0" smtClean="0"/>
              <a:t>Frequency / regular</a:t>
            </a:r>
          </a:p>
          <a:p>
            <a:pPr lvl="1"/>
            <a:r>
              <a:rPr lang="en-IN" dirty="0"/>
              <a:t> </a:t>
            </a:r>
            <a:r>
              <a:rPr lang="en-IN" dirty="0" smtClean="0"/>
              <a:t>intensity</a:t>
            </a:r>
          </a:p>
          <a:p>
            <a:pPr lvl="1"/>
            <a:r>
              <a:rPr lang="en-IN" dirty="0" smtClean="0"/>
              <a:t>Resistance exercise</a:t>
            </a:r>
          </a:p>
          <a:p>
            <a:r>
              <a:rPr lang="en-IN" dirty="0" smtClean="0"/>
              <a:t>Body weight</a:t>
            </a:r>
          </a:p>
          <a:p>
            <a:pPr lvl="1"/>
            <a:r>
              <a:rPr lang="en-IN" dirty="0" smtClean="0"/>
              <a:t>Reduce body fat</a:t>
            </a:r>
          </a:p>
          <a:p>
            <a:pPr lvl="1"/>
            <a:r>
              <a:rPr lang="en-IN" dirty="0" smtClean="0"/>
              <a:t>Increase muscle mass </a:t>
            </a:r>
          </a:p>
          <a:p>
            <a:r>
              <a:rPr lang="en-IN" dirty="0" smtClean="0"/>
              <a:t>Healthy diet patterns</a:t>
            </a:r>
          </a:p>
          <a:p>
            <a:pPr lvl="1"/>
            <a:r>
              <a:rPr lang="en-IN" dirty="0" smtClean="0"/>
              <a:t>Reduce calories</a:t>
            </a:r>
          </a:p>
          <a:p>
            <a:pPr lvl="1"/>
            <a:r>
              <a:rPr lang="en-IN" dirty="0" smtClean="0"/>
              <a:t>Increase proteins</a:t>
            </a:r>
          </a:p>
          <a:p>
            <a:pPr lvl="1"/>
            <a:r>
              <a:rPr lang="en-IN" dirty="0" smtClean="0"/>
              <a:t>Improve satiety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14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IN" dirty="0" smtClean="0"/>
              <a:t>Lifestyle coach</a:t>
            </a:r>
            <a:endParaRPr lang="en-IN" dirty="0"/>
          </a:p>
        </p:txBody>
      </p:sp>
      <p:pic>
        <p:nvPicPr>
          <p:cNvPr id="3076" name="Picture 4" descr="Nutritionist. Diet plan, individual healthy balanced diet. Dietician  doctor. Dietary concept banner. … | Healthy balanced diet, Nutrition logo  ideas, Nutritio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73551" cy="389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ollocations about Family | IELTS Online T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592288" cy="13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tness Coaching, Personal Training: Do they Really Work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10" y="3789040"/>
            <a:ext cx="2824507" cy="16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Benefits of nutrition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2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Weight loss diets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Low </a:t>
            </a:r>
            <a:r>
              <a:rPr lang="en-IN" dirty="0" err="1" smtClean="0"/>
              <a:t>glycemic</a:t>
            </a:r>
            <a:r>
              <a:rPr lang="en-IN" dirty="0" smtClean="0"/>
              <a:t> Index diet</a:t>
            </a:r>
          </a:p>
          <a:p>
            <a:r>
              <a:rPr lang="en-IN" dirty="0" smtClean="0"/>
              <a:t>Low fat diet</a:t>
            </a:r>
          </a:p>
          <a:p>
            <a:r>
              <a:rPr lang="en-IN" dirty="0" smtClean="0"/>
              <a:t>Low calorie, low GI </a:t>
            </a:r>
          </a:p>
          <a:p>
            <a:r>
              <a:rPr lang="en-IN" dirty="0" smtClean="0"/>
              <a:t>Intermittent fasting</a:t>
            </a:r>
          </a:p>
          <a:p>
            <a:r>
              <a:rPr lang="en-IN" dirty="0" err="1" smtClean="0"/>
              <a:t>Ketogenic</a:t>
            </a:r>
            <a:r>
              <a:rPr lang="en-IN" dirty="0" smtClean="0"/>
              <a:t> diet </a:t>
            </a:r>
          </a:p>
          <a:p>
            <a:r>
              <a:rPr lang="en-IN" dirty="0" smtClean="0"/>
              <a:t>Anti inflammatory diet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77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12441</TotalTime>
  <Words>602</Words>
  <Application>Microsoft Office PowerPoint</Application>
  <PresentationFormat>On-screen Show (4:3)</PresentationFormat>
  <Paragraphs>218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Lifestyle changes   Cornerstone in PCOS management </vt:lpstr>
      <vt:lpstr>PCOS - BASICS</vt:lpstr>
      <vt:lpstr>Lifestyle change</vt:lpstr>
      <vt:lpstr>Transform </vt:lpstr>
      <vt:lpstr>PowerPoint Presentation</vt:lpstr>
      <vt:lpstr>Lifestyle change</vt:lpstr>
      <vt:lpstr>Lifestyle coach</vt:lpstr>
      <vt:lpstr>Benefits of nutrition </vt:lpstr>
      <vt:lpstr>Weight loss diets </vt:lpstr>
      <vt:lpstr>Low calorie diet with no weight loss</vt:lpstr>
      <vt:lpstr>Low calorie diet with physical activity  and omega 3</vt:lpstr>
      <vt:lpstr>Other changes </vt:lpstr>
      <vt:lpstr>Weight loss </vt:lpstr>
      <vt:lpstr>Guidelines we follow </vt:lpstr>
      <vt:lpstr>General guide </vt:lpstr>
      <vt:lpstr>‘Spirit’ of MI</vt:lpstr>
      <vt:lpstr>Principles of MI</vt:lpstr>
      <vt:lpstr>Empathy</vt:lpstr>
      <vt:lpstr>Reflective listening</vt:lpstr>
      <vt:lpstr>Change habits </vt:lpstr>
      <vt:lpstr>Food </vt:lpstr>
      <vt:lpstr>PowerPoint Presentation</vt:lpstr>
      <vt:lpstr>PowerPoint Presentation</vt:lpstr>
      <vt:lpstr>PowerPoint Presentation</vt:lpstr>
      <vt:lpstr>Vegetarian protein  foods</vt:lpstr>
      <vt:lpstr>PowerPoint Presentation</vt:lpstr>
      <vt:lpstr>PowerPoint Presentation</vt:lpstr>
      <vt:lpstr>Exercise </vt:lpstr>
      <vt:lpstr>PowerPoint Presentation</vt:lpstr>
      <vt:lpstr>Conclusion </vt:lpstr>
      <vt:lpstr>Aim </vt:lpstr>
      <vt:lpstr>PowerPoint Presentation</vt:lpstr>
      <vt:lpstr>PowerPoint Presentation</vt:lpstr>
      <vt:lpstr>Impact of exercise </vt:lpstr>
      <vt:lpstr>Supplementation </vt:lpstr>
      <vt:lpstr>Supplementaion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</cp:revision>
  <dcterms:created xsi:type="dcterms:W3CDTF">2024-06-07T12:03:31Z</dcterms:created>
  <dcterms:modified xsi:type="dcterms:W3CDTF">2024-06-16T03:25:22Z</dcterms:modified>
</cp:coreProperties>
</file>